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6" r:id="rId2"/>
  </p:sldMasterIdLst>
  <p:notesMasterIdLst>
    <p:notesMasterId r:id="rId7"/>
  </p:notesMasterIdLst>
  <p:handoutMasterIdLst>
    <p:handoutMasterId r:id="rId8"/>
  </p:handoutMasterIdLst>
  <p:sldIdLst>
    <p:sldId id="1535" r:id="rId3"/>
    <p:sldId id="1919" r:id="rId4"/>
    <p:sldId id="1915" r:id="rId5"/>
    <p:sldId id="1718" r:id="rId6"/>
  </p:sldIdLst>
  <p:sldSz cx="12192000" cy="6858000"/>
  <p:notesSz cx="9866313" cy="67357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1" userDrawn="1">
          <p15:clr>
            <a:srgbClr val="A4A3A4"/>
          </p15:clr>
        </p15:guide>
        <p15:guide id="2" pos="733" userDrawn="1">
          <p15:clr>
            <a:srgbClr val="A4A3A4"/>
          </p15:clr>
        </p15:guide>
        <p15:guide id="3" orient="horz" pos="38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16B8B"/>
    <a:srgbClr val="FBB615"/>
    <a:srgbClr val="9966FF"/>
    <a:srgbClr val="548235"/>
    <a:srgbClr val="006600"/>
    <a:srgbClr val="0033CC"/>
    <a:srgbClr val="9999FF"/>
    <a:srgbClr val="D86060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364" autoAdjust="0"/>
  </p:normalViewPr>
  <p:slideViewPr>
    <p:cSldViewPr snapToGrid="0">
      <p:cViewPr varScale="1">
        <p:scale>
          <a:sx n="107" d="100"/>
          <a:sy n="107" d="100"/>
        </p:scale>
        <p:origin x="696" y="78"/>
      </p:cViewPr>
      <p:guideLst>
        <p:guide orient="horz" pos="1661"/>
        <p:guide pos="733"/>
        <p:guide orient="horz" pos="38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2728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 /><Relationship Id="rId3" Type="http://schemas.openxmlformats.org/officeDocument/2006/relationships/slide" Target="slides/slide1.xml" /><Relationship Id="rId7" Type="http://schemas.openxmlformats.org/officeDocument/2006/relationships/notesMaster" Target="notesMasters/notesMaster1.xml" /><Relationship Id="rId12" Type="http://schemas.openxmlformats.org/officeDocument/2006/relationships/tableStyles" Target="tableStyles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theme" Target="theme/theme1.xml" /><Relationship Id="rId5" Type="http://schemas.openxmlformats.org/officeDocument/2006/relationships/slide" Target="slides/slide3.xml" /><Relationship Id="rId10" Type="http://schemas.openxmlformats.org/officeDocument/2006/relationships/viewProps" Target="viewProps.xml" /><Relationship Id="rId4" Type="http://schemas.openxmlformats.org/officeDocument/2006/relationships/slide" Target="slides/slide2.xml" /><Relationship Id="rId9" Type="http://schemas.openxmlformats.org/officeDocument/2006/relationships/presProps" Target="presProps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 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 /><Relationship Id="rId1" Type="http://schemas.openxmlformats.org/officeDocument/2006/relationships/image" Target="../media/image3.emf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4276406" cy="337702"/>
          </a:xfrm>
          <a:prstGeom prst="rect">
            <a:avLst/>
          </a:prstGeom>
        </p:spPr>
        <p:txBody>
          <a:bodyPr vert="horz" lIns="90571" tIns="45285" rIns="90571" bIns="4528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89912" y="3"/>
            <a:ext cx="4274088" cy="337702"/>
          </a:xfrm>
          <a:prstGeom prst="rect">
            <a:avLst/>
          </a:prstGeom>
        </p:spPr>
        <p:txBody>
          <a:bodyPr vert="horz" lIns="90571" tIns="45285" rIns="90571" bIns="4528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3159E96-861C-44B3-90A7-96AEB8383B49}" type="datetimeFigureOut">
              <a:rPr lang="ru-RU"/>
              <a:pPr>
                <a:defRPr/>
              </a:pPr>
              <a:t>15.03.2022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6398061"/>
            <a:ext cx="4276406" cy="337702"/>
          </a:xfrm>
          <a:prstGeom prst="rect">
            <a:avLst/>
          </a:prstGeom>
        </p:spPr>
        <p:txBody>
          <a:bodyPr vert="horz" lIns="90571" tIns="45285" rIns="90571" bIns="4528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89912" y="6398061"/>
            <a:ext cx="4274088" cy="337702"/>
          </a:xfrm>
          <a:prstGeom prst="rect">
            <a:avLst/>
          </a:prstGeom>
        </p:spPr>
        <p:txBody>
          <a:bodyPr vert="horz" lIns="90571" tIns="45285" rIns="90571" bIns="45285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C7BDA29-82F0-4175-B256-2DE6C6142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42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4276406" cy="337702"/>
          </a:xfrm>
          <a:prstGeom prst="rect">
            <a:avLst/>
          </a:prstGeom>
        </p:spPr>
        <p:txBody>
          <a:bodyPr vert="horz" lIns="90544" tIns="45271" rIns="90544" bIns="4527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595" y="3"/>
            <a:ext cx="4276406" cy="337702"/>
          </a:xfrm>
          <a:prstGeom prst="rect">
            <a:avLst/>
          </a:prstGeom>
        </p:spPr>
        <p:txBody>
          <a:bodyPr vert="horz" lIns="90544" tIns="45271" rIns="90544" bIns="4527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6E65C27-B937-4A34-B6F4-33CB13B391AA}" type="datetimeFigureOut">
              <a:rPr lang="ru-RU"/>
              <a:pPr>
                <a:defRPr/>
              </a:pPr>
              <a:t>15.03.2022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11475" y="841375"/>
            <a:ext cx="4043363" cy="2274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44" tIns="45271" rIns="90544" bIns="45271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866" y="3241514"/>
            <a:ext cx="7892588" cy="2652146"/>
          </a:xfrm>
          <a:prstGeom prst="rect">
            <a:avLst/>
          </a:prstGeom>
        </p:spPr>
        <p:txBody>
          <a:bodyPr vert="horz" lIns="90544" tIns="45271" rIns="90544" bIns="45271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6398061"/>
            <a:ext cx="4276406" cy="337702"/>
          </a:xfrm>
          <a:prstGeom prst="rect">
            <a:avLst/>
          </a:prstGeom>
        </p:spPr>
        <p:txBody>
          <a:bodyPr vert="horz" lIns="90544" tIns="45271" rIns="90544" bIns="4527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595" y="6398061"/>
            <a:ext cx="4276406" cy="337702"/>
          </a:xfrm>
          <a:prstGeom prst="rect">
            <a:avLst/>
          </a:prstGeom>
        </p:spPr>
        <p:txBody>
          <a:bodyPr vert="horz" lIns="90544" tIns="45271" rIns="90544" bIns="45271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09331F5-8595-4012-BD7C-D5B2ED52F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956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9331F5-8595-4012-BD7C-D5B2ED52F27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054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Master" Target="../slideMasters/slideMaster1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2.emf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BD01-C9E0-4B84-8C0D-FF7AD9F9B07C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F1158-B808-4F5F-9924-2AE555965D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4070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71CDE-0EB4-44D5-B4CF-4FA31A51D804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74D32-2F3D-47B1-9E70-1F48F92D7D8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74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8E63-ECF3-46ED-B2D8-749F8FA65959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543A9-6744-48A3-B425-595604C54CA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03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Объект 26"/>
          <p:cNvGraphicFramePr>
            <a:graphicFrameLocks noChangeAspect="1"/>
          </p:cNvGraphicFramePr>
          <p:nvPr userDrawn="1"/>
        </p:nvGraphicFramePr>
        <p:xfrm>
          <a:off x="11277603" y="6052825"/>
          <a:ext cx="905783" cy="774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r:id="rId3" imgW="2405880" imgH="2322000" progId="">
                  <p:embed/>
                </p:oleObj>
              </mc:Choice>
              <mc:Fallback>
                <p:oleObj r:id="rId3" imgW="2405880" imgH="2322000" progId="">
                  <p:embed/>
                  <p:pic>
                    <p:nvPicPr>
                      <p:cNvPr id="27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7603" y="6052825"/>
                        <a:ext cx="905783" cy="7746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3257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259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047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167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920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837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0037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17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A65E2-C10E-41D5-B4DF-6E2F1A99F31C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06231-FCD0-42B5-9837-2DE7FFC367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000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8663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9680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2210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30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08D42-8946-454A-B8EA-85ED6E4160D5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91DAB-0E4E-4D7C-8D23-C69C6839B8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338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D7D2B-7933-4ECA-8D08-855A6BC3C371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21814-83EF-4029-9D8A-A07C496607C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27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726F4-E46F-42DD-9795-58E56484C871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047C7-12FB-42D4-8CDD-3FBD4628661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9681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2DF23-71D9-4AC5-9C8D-C12A1F6F37E1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5F775-589F-4C1F-AD9C-95F6E0CC81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103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4CF6A-0134-4C7C-891C-1D2DFF23DE78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EFF7D-C093-40B1-A40E-92F37888AD8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11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69250-86C8-4A41-A941-B08839C9F0AF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194CA-EFF8-441B-A349-5CC8B06607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875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42585-C2AB-4FF6-A3A3-6A506150CA0F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ED310-4088-4E1E-BCC7-80AA7B23E5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05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1.jpeg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 /><Relationship Id="rId3" Type="http://schemas.openxmlformats.org/officeDocument/2006/relationships/slideLayout" Target="../slideLayouts/slideLayout15.xml" /><Relationship Id="rId7" Type="http://schemas.openxmlformats.org/officeDocument/2006/relationships/slideLayout" Target="../slideLayouts/slideLayout19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4.xml" /><Relationship Id="rId1" Type="http://schemas.openxmlformats.org/officeDocument/2006/relationships/slideLayout" Target="../slideLayouts/slideLayout13.xml" /><Relationship Id="rId6" Type="http://schemas.openxmlformats.org/officeDocument/2006/relationships/slideLayout" Target="../slideLayouts/slideLayout18.xml" /><Relationship Id="rId11" Type="http://schemas.openxmlformats.org/officeDocument/2006/relationships/slideLayout" Target="../slideLayouts/slideLayout23.xml" /><Relationship Id="rId5" Type="http://schemas.openxmlformats.org/officeDocument/2006/relationships/slideLayout" Target="../slideLayouts/slideLayout17.xml" /><Relationship Id="rId10" Type="http://schemas.openxmlformats.org/officeDocument/2006/relationships/slideLayout" Target="../slideLayouts/slideLayout22.xml" /><Relationship Id="rId4" Type="http://schemas.openxmlformats.org/officeDocument/2006/relationships/slideLayout" Target="../slideLayouts/slideLayout16.xml" /><Relationship Id="rId9" Type="http://schemas.openxmlformats.org/officeDocument/2006/relationships/slideLayout" Target="../slideLayouts/slideLayout2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0CF608-D063-4C3D-9C57-EA9AA3D66C4F}" type="datetime1">
              <a:rPr lang="ru-RU"/>
              <a:pPr>
                <a:defRPr/>
              </a:pPr>
              <a:t>15.03.2022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988929-6854-43FF-8D2C-8DAE3D1C273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018FB-8A39-4BC9-A5C5-37084DAF60B3}" type="datetimeFigureOut">
              <a:rPr lang="ru-RU" smtClean="0"/>
              <a:pPr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A7244-319E-4501-B96E-97006AE56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52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.vml" /><Relationship Id="rId6" Type="http://schemas.openxmlformats.org/officeDocument/2006/relationships/image" Target="../media/image4.emf" /><Relationship Id="rId5" Type="http://schemas.openxmlformats.org/officeDocument/2006/relationships/package" Target="../embeddings/_____Microsoft_Excel2.xlsx" /><Relationship Id="rId4" Type="http://schemas.openxmlformats.org/officeDocument/2006/relationships/image" Target="../media/image3.emf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5"/>
          <p:cNvSpPr txBox="1"/>
          <p:nvPr/>
        </p:nvSpPr>
        <p:spPr>
          <a:xfrm>
            <a:off x="2464397" y="860315"/>
            <a:ext cx="7980338" cy="5291489"/>
          </a:xfrm>
          <a:prstGeom prst="rect">
            <a:avLst/>
          </a:prstGeom>
        </p:spPr>
        <p:txBody>
          <a:bodyPr vert="horz" wrap="square" lIns="0" tIns="8930" rIns="0" bIns="0" rtlCol="0">
            <a:spAutoFit/>
          </a:bodyPr>
          <a:lstStyle/>
          <a:p>
            <a:pPr marL="0" indent="0" algn="ctr">
              <a:spcBef>
                <a:spcPts val="84"/>
              </a:spcBef>
              <a:buNone/>
            </a:pPr>
            <a:r>
              <a:rPr lang="ru-RU" sz="3516" b="1" spc="-161" dirty="0">
                <a:latin typeface="Trebuchet MS"/>
                <a:cs typeface="Trebuchet MS"/>
              </a:rPr>
              <a:t>О взаимодействии с организациями транспортно-дорожной отрасли Республики Татарстан по обеспечению устойчивого развития экономики Республики Татарстан</a:t>
            </a:r>
          </a:p>
          <a:p>
            <a:pPr marL="0" indent="0" algn="ctr">
              <a:spcBef>
                <a:spcPts val="84"/>
              </a:spcBef>
              <a:buNone/>
            </a:pPr>
            <a:endParaRPr lang="ru-RU" sz="3516" b="1" spc="-161" dirty="0">
              <a:latin typeface="Trebuchet MS"/>
              <a:cs typeface="Trebuchet MS"/>
            </a:endParaRPr>
          </a:p>
          <a:p>
            <a:pPr marL="0" indent="0" algn="ctr">
              <a:spcBef>
                <a:spcPts val="84"/>
              </a:spcBef>
              <a:buNone/>
            </a:pPr>
            <a:endParaRPr lang="ru-RU" sz="3516" b="1" spc="-161" dirty="0">
              <a:latin typeface="Trebuchet MS"/>
              <a:cs typeface="Trebuchet MS"/>
            </a:endParaRPr>
          </a:p>
          <a:p>
            <a:pPr marL="0" indent="0" algn="ctr">
              <a:spcBef>
                <a:spcPts val="84"/>
              </a:spcBef>
              <a:buNone/>
            </a:pPr>
            <a:endParaRPr lang="ru-RU" sz="3516" b="1" spc="-161" dirty="0">
              <a:latin typeface="Trebuchet MS"/>
              <a:cs typeface="Trebuchet MS"/>
            </a:endParaRPr>
          </a:p>
          <a:p>
            <a:pPr marL="0" indent="0" algn="ctr">
              <a:spcBef>
                <a:spcPts val="84"/>
              </a:spcBef>
              <a:buNone/>
            </a:pPr>
            <a:r>
              <a:rPr lang="ru-RU" sz="2000" b="1" spc="-161" dirty="0">
                <a:latin typeface="Trebuchet MS"/>
                <a:cs typeface="Trebuchet MS"/>
              </a:rPr>
              <a:t>Заместитель министра транспорта и дорожного хозяйства </a:t>
            </a:r>
          </a:p>
          <a:p>
            <a:pPr marL="0" indent="0" algn="ctr">
              <a:spcBef>
                <a:spcPts val="84"/>
              </a:spcBef>
              <a:buNone/>
            </a:pPr>
            <a:r>
              <a:rPr lang="ru-RU" sz="2000" b="1" spc="-161" dirty="0">
                <a:latin typeface="Trebuchet MS"/>
                <a:cs typeface="Trebuchet MS"/>
              </a:rPr>
              <a:t>Республики Татарстан Никонов Т. В.</a:t>
            </a:r>
          </a:p>
          <a:p>
            <a:pPr marL="446" algn="ctr">
              <a:spcBef>
                <a:spcPts val="70"/>
              </a:spcBef>
            </a:pPr>
            <a:endParaRPr lang="ru-RU" sz="1700" spc="18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42109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962102" y="-33645"/>
            <a:ext cx="11229898" cy="7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Оперативный штаб в Министерстве транспорта Республики Татарстан</a:t>
            </a: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9327020" y="6384277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9EF36E0-EB16-40D2-88F8-0DABA53262DC}" type="slidenum">
              <a:rPr lang="en-US" sz="2400" smtClean="0"/>
              <a:pPr algn="r">
                <a:defRPr/>
              </a:pPr>
              <a:t>2</a:t>
            </a:fld>
            <a:endParaRPr lang="en-US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02659" y="2044627"/>
            <a:ext cx="1054249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Руководитель Оперативного штаба   </a:t>
            </a:r>
          </a:p>
          <a:p>
            <a:pPr algn="ctr">
              <a:spcAft>
                <a:spcPts val="800"/>
              </a:spcAft>
            </a:pPr>
            <a:r>
              <a:rPr lang="ru-RU" sz="2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Ханифов</a:t>
            </a: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 Фарит Мударисович </a:t>
            </a:r>
          </a:p>
          <a:p>
            <a:pPr algn="ctr"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Министр транспорта и дорожного хозяйства РТ</a:t>
            </a:r>
          </a:p>
          <a:p>
            <a:pPr algn="ctr">
              <a:spcAft>
                <a:spcPts val="800"/>
              </a:spcAft>
            </a:pPr>
            <a:endParaRPr lang="ru-RU" sz="12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Заместитель руководителя Оперативного штаба </a:t>
            </a:r>
          </a:p>
          <a:p>
            <a:pPr algn="ctr"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Никонов Тимур Викторович </a:t>
            </a:r>
          </a:p>
          <a:p>
            <a:pPr algn="ctr"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заместитель министра транспорта и дорожного хозяйства РТ</a:t>
            </a:r>
          </a:p>
          <a:p>
            <a:pPr algn="ctr">
              <a:spcAft>
                <a:spcPts val="800"/>
              </a:spcAft>
            </a:pPr>
            <a:endParaRPr lang="ru-RU" sz="12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Взаимодействие с организациями и предприятиями отрасли </a:t>
            </a:r>
          </a:p>
          <a:p>
            <a:pPr algn="ctr"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Хайруллин Ильдар Рахимзанович (843) 291-90-72 </a:t>
            </a:r>
            <a:r>
              <a:rPr 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Hayrullin.Ildar.R@tatar.ru</a:t>
            </a: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366683" y="618566"/>
            <a:ext cx="7727576" cy="1302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транспорта и дорожного хозяйства Республики Татарстан</a:t>
            </a:r>
          </a:p>
          <a:p>
            <a:pPr algn="ctr">
              <a:spcAft>
                <a:spcPts val="800"/>
              </a:spcAft>
            </a:pP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от 10.03.2022 № 73</a:t>
            </a:r>
          </a:p>
        </p:txBody>
      </p:sp>
    </p:spTree>
    <p:extLst>
      <p:ext uri="{BB962C8B-B14F-4D97-AF65-F5344CB8AC3E}">
        <p14:creationId xmlns:p14="http://schemas.microsoft.com/office/powerpoint/2010/main" val="286115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123259" y="266963"/>
            <a:ext cx="11229898" cy="7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Выстраивание новых логистических цепочек</a:t>
            </a: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9327020" y="6384277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9EF36E0-EB16-40D2-88F8-0DABA53262DC}" type="slidenum">
              <a:rPr lang="en-US" sz="2400" smtClean="0"/>
              <a:pPr algn="r">
                <a:defRPr/>
              </a:pPr>
              <a:t>3</a:t>
            </a:fld>
            <a:endParaRPr lang="en-US" sz="2400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648906"/>
              </p:ext>
            </p:extLst>
          </p:nvPr>
        </p:nvGraphicFramePr>
        <p:xfrm>
          <a:off x="911253" y="2491760"/>
          <a:ext cx="10919012" cy="1280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Лист" r:id="rId3" imgW="9496341" imgH="1095489" progId="Excel.Sheet.12">
                  <p:embed/>
                </p:oleObj>
              </mc:Choice>
              <mc:Fallback>
                <p:oleObj name="Лист" r:id="rId3" imgW="9496341" imgH="1095489" progId="Excel.Sheet.12">
                  <p:embed/>
                  <p:pic>
                    <p:nvPicPr>
                      <p:cNvPr id="9" name="Объект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1253" y="2491760"/>
                        <a:ext cx="10919012" cy="12800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338451"/>
              </p:ext>
            </p:extLst>
          </p:nvPr>
        </p:nvGraphicFramePr>
        <p:xfrm>
          <a:off x="1123259" y="4202814"/>
          <a:ext cx="10495000" cy="1319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Лист" r:id="rId5" imgW="8886741" imgH="1095489" progId="Excel.Sheet.12">
                  <p:embed/>
                </p:oleObj>
              </mc:Choice>
              <mc:Fallback>
                <p:oleObj name="Лист" r:id="rId5" imgW="8886741" imgH="1095489" progId="Excel.Sheet.12">
                  <p:embed/>
                  <p:pic>
                    <p:nvPicPr>
                      <p:cNvPr id="10" name="Объект 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23259" y="4202814"/>
                        <a:ext cx="10495000" cy="13194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1123259" y="1414135"/>
            <a:ext cx="10495000" cy="7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Форма для представления проблемных вопросов</a:t>
            </a:r>
          </a:p>
        </p:txBody>
      </p:sp>
    </p:spTree>
    <p:extLst>
      <p:ext uri="{BB962C8B-B14F-4D97-AF65-F5344CB8AC3E}">
        <p14:creationId xmlns:p14="http://schemas.microsoft.com/office/powerpoint/2010/main" val="3153355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4"/>
          <p:cNvSpPr txBox="1">
            <a:spLocks/>
          </p:cNvSpPr>
          <p:nvPr/>
        </p:nvSpPr>
        <p:spPr>
          <a:xfrm>
            <a:off x="1467430" y="3434916"/>
            <a:ext cx="9566665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</a:pPr>
            <a:r>
              <a:rPr lang="ru-RU" sz="3200" b="1" spc="415" dirty="0">
                <a:latin typeface="Arial" panose="020B0604020202020204" pitchFamily="34" charset="0"/>
                <a:cs typeface="Arial" panose="020B0604020202020204" pitchFamily="34" charset="0"/>
              </a:rPr>
              <a:t>Спасибо</a:t>
            </a:r>
            <a:r>
              <a:rPr lang="ru-RU" sz="3200" b="1" spc="1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spc="180" dirty="0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ru-RU" sz="3200" b="1" spc="1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spc="170" dirty="0">
                <a:latin typeface="Arial" panose="020B0604020202020204" pitchFamily="34" charset="0"/>
                <a:cs typeface="Arial" panose="020B0604020202020204" pitchFamily="34" charset="0"/>
              </a:rPr>
              <a:t>внимание!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528170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25009</TotalTime>
  <Words>103</Words>
  <Application>Microsoft Office PowerPoint</Application>
  <PresentationFormat>Широкоэкранный</PresentationFormat>
  <Paragraphs>25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1_Тема Office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Гульнара Шамсиева</cp:lastModifiedBy>
  <cp:revision>1008</cp:revision>
  <cp:lastPrinted>2022-03-04T05:23:57Z</cp:lastPrinted>
  <dcterms:created xsi:type="dcterms:W3CDTF">2020-07-08T08:34:25Z</dcterms:created>
  <dcterms:modified xsi:type="dcterms:W3CDTF">2022-03-15T10:29:52Z</dcterms:modified>
</cp:coreProperties>
</file>